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30275213" cy="4280376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277"/>
    <a:srgbClr val="869ED4"/>
    <a:srgbClr val="EF8A62"/>
    <a:srgbClr val="67A9C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19" d="100"/>
          <a:sy n="19" d="100"/>
        </p:scale>
        <p:origin x="26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88" y="88251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207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34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9141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3481">
          <p15:clr>
            <a:srgbClr val="FBAE40"/>
          </p15:clr>
        </p15:guide>
        <p15:guide id="2" pos="953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1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36" userDrawn="1">
          <p15:clr>
            <a:srgbClr val="F26B43"/>
          </p15:clr>
        </p15:guide>
        <p15:guide id="2" pos="18607" userDrawn="1">
          <p15:clr>
            <a:srgbClr val="F26B43"/>
          </p15:clr>
        </p15:guide>
        <p15:guide id="3" pos="464" userDrawn="1">
          <p15:clr>
            <a:srgbClr val="F26B43"/>
          </p15:clr>
        </p15:guide>
        <p15:guide id="4" orient="horz" pos="13481" userDrawn="1">
          <p15:clr>
            <a:srgbClr val="F26B43"/>
          </p15:clr>
        </p15:guide>
        <p15:guide id="5" orient="horz" pos="327" userDrawn="1">
          <p15:clr>
            <a:srgbClr val="F26B43"/>
          </p15:clr>
        </p15:guide>
        <p15:guide id="7" orient="horz" pos="26636" userDrawn="1">
          <p15:clr>
            <a:srgbClr val="F26B43"/>
          </p15:clr>
        </p15:guide>
        <p15:guide id="8" orient="horz" pos="2595" userDrawn="1">
          <p15:clr>
            <a:srgbClr val="F26B43"/>
          </p15:clr>
        </p15:guide>
        <p15:guide id="9" pos="2732" userDrawn="1">
          <p15:clr>
            <a:srgbClr val="F26B43"/>
          </p15:clr>
        </p15:guide>
        <p15:guide id="10" orient="horz" pos="554" userDrawn="1">
          <p15:clr>
            <a:srgbClr val="F26B43"/>
          </p15:clr>
        </p15:guide>
        <p15:guide id="11" orient="horz" pos="2368" userDrawn="1">
          <p15:clr>
            <a:srgbClr val="F26B43"/>
          </p15:clr>
        </p15:guide>
        <p15:guide id="12" pos="690" userDrawn="1">
          <p15:clr>
            <a:srgbClr val="F26B43"/>
          </p15:clr>
        </p15:guide>
        <p15:guide id="13" pos="2505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pos="18381" userDrawn="1">
          <p15:clr>
            <a:srgbClr val="F26B43"/>
          </p15:clr>
        </p15:guide>
        <p15:guide id="16" pos="2958" userDrawn="1">
          <p15:clr>
            <a:srgbClr val="F26B43"/>
          </p15:clr>
        </p15:guide>
        <p15:guide id="17" pos="6134" userDrawn="1">
          <p15:clr>
            <a:srgbClr val="F26B43"/>
          </p15:clr>
        </p15:guide>
        <p15:guide id="18" pos="12937" userDrawn="1">
          <p15:clr>
            <a:srgbClr val="F26B43"/>
          </p15:clr>
        </p15:guide>
        <p15:guide id="19" pos="16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/>
          <p:nvPr/>
        </p:nvGrpSpPr>
        <p:grpSpPr>
          <a:xfrm>
            <a:off x="-343012" y="4119563"/>
            <a:ext cx="30951605" cy="39054514"/>
            <a:chOff x="-689972" y="3759200"/>
            <a:chExt cx="30951605" cy="39054514"/>
          </a:xfrm>
        </p:grpSpPr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0833" y="18001667"/>
              <a:ext cx="5140800" cy="3855600"/>
            </a:xfrm>
            <a:prstGeom prst="rect">
              <a:avLst/>
            </a:prstGeom>
            <a:ln>
              <a:solidFill>
                <a:srgbClr val="2B4277"/>
              </a:solidFill>
            </a:ln>
          </p:spPr>
        </p:pic>
        <p:sp>
          <p:nvSpPr>
            <p:cNvPr id="2" name="Pfeil nach unten 1"/>
            <p:cNvSpPr/>
            <p:nvPr/>
          </p:nvSpPr>
          <p:spPr>
            <a:xfrm>
              <a:off x="6821606" y="3759200"/>
              <a:ext cx="16632000" cy="39054514"/>
            </a:xfrm>
            <a:prstGeom prst="downArrow">
              <a:avLst>
                <a:gd name="adj1" fmla="val 50000"/>
                <a:gd name="adj2" fmla="val 48838"/>
              </a:avLst>
            </a:prstGeom>
            <a:solidFill>
              <a:srgbClr val="2B4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l="480" t="190" r="331" b="194"/>
            <a:stretch/>
          </p:blipFill>
          <p:spPr>
            <a:xfrm>
              <a:off x="13269470" y="6868821"/>
              <a:ext cx="3723705" cy="54965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4"/>
            <a:srcRect l="455" t="450" r="659" b="634"/>
            <a:stretch/>
          </p:blipFill>
          <p:spPr>
            <a:xfrm>
              <a:off x="13292054" y="33258396"/>
              <a:ext cx="3678536" cy="54192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1" name="Rechteck 90"/>
            <p:cNvSpPr/>
            <p:nvPr/>
          </p:nvSpPr>
          <p:spPr>
            <a:xfrm>
              <a:off x="25120832" y="21873809"/>
              <a:ext cx="2160000" cy="954107"/>
            </a:xfrm>
            <a:prstGeom prst="rect">
              <a:avLst/>
            </a:prstGeom>
            <a:solidFill>
              <a:srgbClr val="67A9C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not gazed-at object</a:t>
              </a:r>
              <a:endParaRPr lang="en-US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Ovale Legende 11"/>
            <p:cNvSpPr>
              <a:spLocks noChangeAspect="1"/>
            </p:cNvSpPr>
            <p:nvPr/>
          </p:nvSpPr>
          <p:spPr>
            <a:xfrm flipH="1">
              <a:off x="13017935" y="33703754"/>
              <a:ext cx="4226774" cy="3075391"/>
            </a:xfrm>
            <a:prstGeom prst="wedgeEllipseCallout">
              <a:avLst>
                <a:gd name="adj1" fmla="val -2035"/>
                <a:gd name="adj2" fmla="val 78392"/>
              </a:avLst>
            </a:prstGeom>
            <a:solidFill>
              <a:schemeClr val="bg1"/>
            </a:solidFill>
            <a:ln>
              <a:solidFill>
                <a:srgbClr val="2B427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de-DE" sz="2400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Free </a:t>
              </a:r>
              <a:r>
                <a:rPr lang="de-DE" sz="2400" b="1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recall</a:t>
              </a:r>
              <a:r>
                <a:rPr lang="de-DE" sz="2400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 </a:t>
              </a:r>
              <a:r>
                <a:rPr lang="de-DE" sz="2400" b="1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test</a:t>
              </a:r>
              <a:r>
                <a:rPr lang="de-DE" sz="2400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:</a:t>
              </a: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„</a:t>
              </a:r>
              <a:r>
                <a:rPr lang="en-US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Please recall as many items as possible.”</a:t>
              </a:r>
              <a:endParaRPr lang="de-DE" sz="2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Ovale Legende 12"/>
            <p:cNvSpPr>
              <a:spLocks noChangeAspect="1"/>
            </p:cNvSpPr>
            <p:nvPr/>
          </p:nvSpPr>
          <p:spPr>
            <a:xfrm flipH="1">
              <a:off x="10835915" y="7955903"/>
              <a:ext cx="4226774" cy="3075391"/>
            </a:xfrm>
            <a:prstGeom prst="wedgeEllipseCallout">
              <a:avLst>
                <a:gd name="adj1" fmla="val -45302"/>
                <a:gd name="adj2" fmla="val 80785"/>
              </a:avLst>
            </a:prstGeom>
            <a:solidFill>
              <a:schemeClr val="bg1"/>
            </a:solidFill>
            <a:ln>
              <a:solidFill>
                <a:srgbClr val="2B427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de-DE" sz="2400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explicit </a:t>
              </a:r>
              <a:r>
                <a:rPr lang="de-DE" sz="2400" b="1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encoding</a:t>
              </a:r>
              <a:endParaRPr lang="de-DE" sz="2400" b="1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„</a:t>
              </a:r>
              <a:r>
                <a:rPr lang="en-US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Take a good look at the pictures. At the end of the experiment, you have to recall as many objects as possible.”</a:t>
              </a:r>
              <a:endParaRPr lang="de-DE" sz="2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10982325" y="24792394"/>
              <a:ext cx="8315325" cy="99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Questionnaire</a:t>
              </a:r>
              <a:endParaRPr lang="de-DE" sz="4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10982325" y="5456642"/>
              <a:ext cx="8315325" cy="9899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Manipulating</a:t>
              </a:r>
              <a:r>
                <a:rPr lang="de-DE" sz="4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 </a:t>
              </a:r>
              <a:r>
                <a:rPr lang="de-DE" sz="4400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g</a:t>
              </a:r>
              <a:r>
                <a:rPr lang="de-DE" sz="4400" dirty="0" err="1" smtClean="0">
                  <a:solidFill>
                    <a:schemeClr val="tx1"/>
                  </a:solidFill>
                  <a:latin typeface="Candara" panose="020E0502030303020204" pitchFamily="34" charset="0"/>
                </a:rPr>
                <a:t>roups</a:t>
              </a:r>
              <a:endParaRPr lang="de-DE" sz="4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982325" y="12732534"/>
              <a:ext cx="8315325" cy="99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Eye tracking trials</a:t>
              </a:r>
              <a:endParaRPr lang="en-US" sz="4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10982326" y="31994555"/>
              <a:ext cx="8315324" cy="92562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Free recall test</a:t>
              </a:r>
              <a:endParaRPr lang="en-US" sz="4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5"/>
            <a:srcRect l="313" t="324" r="707" b="522"/>
            <a:stretch/>
          </p:blipFill>
          <p:spPr>
            <a:xfrm>
              <a:off x="13231540" y="26132053"/>
              <a:ext cx="3706159" cy="54677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5"/>
            <a:srcRect l="313" t="324" r="707" b="522"/>
            <a:stretch/>
          </p:blipFill>
          <p:spPr>
            <a:xfrm>
              <a:off x="13324946" y="26229363"/>
              <a:ext cx="3706159" cy="546777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3" name="Pfeil nach rechts 22"/>
            <p:cNvSpPr/>
            <p:nvPr/>
          </p:nvSpPr>
          <p:spPr>
            <a:xfrm rot="2220000">
              <a:off x="7574080" y="20748346"/>
              <a:ext cx="13457543" cy="1462847"/>
            </a:xfrm>
            <a:prstGeom prst="rightArrow">
              <a:avLst>
                <a:gd name="adj1" fmla="val 50000"/>
                <a:gd name="adj2" fmla="val 132266"/>
              </a:avLst>
            </a:prstGeom>
            <a:solidFill>
              <a:schemeClr val="tx1"/>
            </a:solidFill>
            <a:ln>
              <a:solidFill>
                <a:srgbClr val="2B4277"/>
              </a:solidFill>
            </a:ln>
            <a:effectLst>
              <a:outerShdw blurRad="63500" dist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sz="32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</a:rPr>
                <a:t>	10 seconds				2 – 4 seconds		10 seconds</a:t>
              </a:r>
              <a:endPara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endParaRPr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938" y="14144735"/>
              <a:ext cx="5142576" cy="385693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Rechteck 25"/>
            <p:cNvSpPr>
              <a:spLocks/>
            </p:cNvSpPr>
            <p:nvPr/>
          </p:nvSpPr>
          <p:spPr>
            <a:xfrm>
              <a:off x="12558860" y="16231843"/>
              <a:ext cx="5144400" cy="38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de-DE" sz="9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5178" y="18198652"/>
              <a:ext cx="5142576" cy="385693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Ovale Legende 10"/>
            <p:cNvSpPr>
              <a:spLocks noChangeAspect="1"/>
            </p:cNvSpPr>
            <p:nvPr/>
          </p:nvSpPr>
          <p:spPr>
            <a:xfrm>
              <a:off x="15199956" y="7955903"/>
              <a:ext cx="4226774" cy="3075391"/>
            </a:xfrm>
            <a:prstGeom prst="wedgeEllipseCallout">
              <a:avLst>
                <a:gd name="adj1" fmla="val -45302"/>
                <a:gd name="adj2" fmla="val 80785"/>
              </a:avLst>
            </a:prstGeom>
            <a:solidFill>
              <a:schemeClr val="bg1"/>
            </a:solidFill>
            <a:ln>
              <a:solidFill>
                <a:srgbClr val="2B427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ctr"/>
              <a:r>
                <a:rPr lang="de-DE" sz="2400" b="1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free</a:t>
              </a:r>
              <a:r>
                <a:rPr lang="de-DE" sz="2400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 </a:t>
              </a:r>
              <a:r>
                <a:rPr lang="de-DE" sz="2400" b="1" dirty="0" err="1" smtClean="0">
                  <a:solidFill>
                    <a:schemeClr val="tx1"/>
                  </a:solidFill>
                  <a:latin typeface="Candara" panose="020E0502030303020204" pitchFamily="34" charset="0"/>
                </a:rPr>
                <a:t>viewing</a:t>
              </a:r>
              <a:endParaRPr lang="de-DE" sz="2400" b="1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pPr algn="ctr"/>
              <a:r>
                <a:rPr lang="de-DE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„</a:t>
              </a:r>
              <a:r>
                <a:rPr lang="en-US" sz="2400" dirty="0">
                  <a:solidFill>
                    <a:schemeClr val="tx1"/>
                  </a:solidFill>
                  <a:latin typeface="Candara" panose="020E0502030303020204" pitchFamily="34" charset="0"/>
                </a:rPr>
                <a:t>Take a good look at the pictures.”</a:t>
              </a:r>
              <a:endParaRPr lang="de-DE" sz="2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pic>
          <p:nvPicPr>
            <p:cNvPr id="57" name="Grafik 5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25" y="9059618"/>
              <a:ext cx="4391564" cy="3293673"/>
            </a:xfrm>
            <a:prstGeom prst="rect">
              <a:avLst/>
            </a:prstGeom>
            <a:ln>
              <a:solidFill>
                <a:srgbClr val="2B4277"/>
              </a:solidFill>
            </a:ln>
          </p:spPr>
        </p:pic>
        <p:pic>
          <p:nvPicPr>
            <p:cNvPr id="58" name="Grafik 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9972" y="5370222"/>
              <a:ext cx="4391564" cy="3293673"/>
            </a:xfrm>
            <a:prstGeom prst="rect">
              <a:avLst/>
            </a:prstGeom>
            <a:ln>
              <a:solidFill>
                <a:srgbClr val="2B4277"/>
              </a:solidFill>
            </a:ln>
          </p:spPr>
        </p:pic>
        <p:pic>
          <p:nvPicPr>
            <p:cNvPr id="59" name="Grafik 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9972" y="9059618"/>
              <a:ext cx="4391564" cy="3293673"/>
            </a:xfrm>
            <a:prstGeom prst="rect">
              <a:avLst/>
            </a:prstGeom>
            <a:ln>
              <a:solidFill>
                <a:srgbClr val="2B4277"/>
              </a:solidFill>
            </a:ln>
          </p:spPr>
        </p:pic>
        <p:pic>
          <p:nvPicPr>
            <p:cNvPr id="60" name="Grafik 5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25" y="5370222"/>
              <a:ext cx="4391564" cy="3293673"/>
            </a:xfrm>
            <a:prstGeom prst="rect">
              <a:avLst/>
            </a:prstGeom>
            <a:ln>
              <a:solidFill>
                <a:srgbClr val="2B4277"/>
              </a:solidFill>
            </a:ln>
          </p:spPr>
        </p:pic>
        <p:sp>
          <p:nvSpPr>
            <p:cNvPr id="61" name="Rechteck 60"/>
            <p:cNvSpPr/>
            <p:nvPr/>
          </p:nvSpPr>
          <p:spPr>
            <a:xfrm>
              <a:off x="1725093" y="5285755"/>
              <a:ext cx="439156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26 sets, 104 unique scenes</a:t>
              </a:r>
              <a:endParaRPr lang="en-US" sz="24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3" name="Rechteck 92"/>
            <p:cNvSpPr/>
            <p:nvPr/>
          </p:nvSpPr>
          <p:spPr>
            <a:xfrm>
              <a:off x="28101633" y="21873807"/>
              <a:ext cx="2160000" cy="954107"/>
            </a:xfrm>
            <a:prstGeom prst="rect">
              <a:avLst/>
            </a:prstGeom>
            <a:solidFill>
              <a:srgbClr val="EF8A6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gazed-at object</a:t>
              </a:r>
              <a:endParaRPr lang="en-US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feil nach rechts 20"/>
            <p:cNvSpPr/>
            <p:nvPr/>
          </p:nvSpPr>
          <p:spPr>
            <a:xfrm rot="2700000">
              <a:off x="6372560" y="12477421"/>
              <a:ext cx="4749278" cy="1633294"/>
            </a:xfrm>
            <a:prstGeom prst="rightArrow">
              <a:avLst/>
            </a:prstGeom>
            <a:solidFill>
              <a:srgbClr val="2B4277"/>
            </a:solidFill>
            <a:ln>
              <a:solidFill>
                <a:srgbClr val="2B427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45" name="Pfeil nach rechts 44"/>
            <p:cNvSpPr/>
            <p:nvPr/>
          </p:nvSpPr>
          <p:spPr>
            <a:xfrm>
              <a:off x="20116870" y="19310471"/>
              <a:ext cx="5333930" cy="1633294"/>
            </a:xfrm>
            <a:prstGeom prst="rightArrow">
              <a:avLst/>
            </a:prstGeom>
            <a:solidFill>
              <a:srgbClr val="2B4277"/>
            </a:solidFill>
            <a:ln>
              <a:solidFill>
                <a:srgbClr val="2B427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sz="32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</a:rPr>
                <a:t>Hand drawn ROIs</a:t>
              </a:r>
              <a:endPara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0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hteck 105"/>
          <p:cNvSpPr/>
          <p:nvPr/>
        </p:nvSpPr>
        <p:spPr>
          <a:xfrm>
            <a:off x="375806" y="36015686"/>
            <a:ext cx="29523600" cy="46839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>
            <a:noAutofit/>
          </a:bodyPr>
          <a:lstStyle/>
          <a:p>
            <a:r>
              <a:rPr lang="en-US" sz="5400" b="1" spc="50" dirty="0" smtClean="0">
                <a:ln w="0"/>
                <a:solidFill>
                  <a:srgbClr val="2B427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ndara" panose="020E0502030303020204" pitchFamily="34" charset="0"/>
              </a:rPr>
              <a:t>			</a:t>
            </a:r>
            <a:r>
              <a:rPr lang="en-US" sz="5400" dirty="0" smtClean="0">
                <a:ln w="0"/>
                <a:solidFill>
                  <a:srgbClr val="2B4277"/>
                </a:solidFill>
                <a:latin typeface="Candara" panose="020E0502030303020204" pitchFamily="34" charset="0"/>
              </a:rPr>
              <a:t>Discussion</a:t>
            </a:r>
          </a:p>
          <a:p>
            <a:pPr marL="1440000" indent="-540000" defTabSz="452438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We replicated Zwickel and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Võ’s results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, that a person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affects attentional allocation,</a:t>
            </a:r>
            <a:b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even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when the person is not made prominent by the task</a:t>
            </a:r>
            <a:r>
              <a:rPr lang="en-US" sz="28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3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1440000" indent="-54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Additionally, we found evidence that even when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the person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is made irrelevant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by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 task, gaze cueing was evident in all measurements. </a:t>
            </a:r>
          </a:p>
          <a:p>
            <a:pPr marL="1440000" indent="-540000" defTabSz="452438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Against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prediction,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group membership did not interact with object role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(interestingly </a:t>
            </a:r>
          </a:p>
          <a:p>
            <a:pPr marL="1440000" indent="-540000" defTabSz="452438">
              <a:lnSpc>
                <a:spcPct val="150000"/>
              </a:lnSpc>
            </a:pPr>
            <a:endParaRPr lang="en-US" sz="36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440000" indent="-540000" defTabSz="452438">
              <a:lnSpc>
                <a:spcPct val="150000"/>
              </a:lnSpc>
            </a:pPr>
            <a:endParaRPr lang="en-US" sz="32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440000" indent="-54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latency, as an early measure of attentional allocation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showed a trend for an interaction). Attentional guidance by gaze cueing can be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seen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even when observers investigate the scene more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systematically. This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highlights the reflexive nature of social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attention that seems to resist top down modulation. (even during explicit encoding of the scene).</a:t>
            </a:r>
          </a:p>
          <a:p>
            <a:pPr marL="1440000" indent="-54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in all, our study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underlines the reflexivness of gaze cueing, even under top-down modulation.</a:t>
            </a:r>
            <a:r>
              <a:rPr lang="en-US" sz="28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2800" baseline="30000" dirty="0">
                <a:solidFill>
                  <a:schemeClr val="tx1"/>
                </a:solidFill>
                <a:latin typeface="Candara" panose="020E0502030303020204" pitchFamily="34" charset="0"/>
              </a:rPr>
              <a:t>4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Humans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have to interact with each other, even on a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photography.</a:t>
            </a:r>
            <a:endParaRPr lang="en-US" sz="5400" b="1" spc="50" dirty="0">
              <a:ln w="0">
                <a:solidFill>
                  <a:srgbClr val="2B4277"/>
                </a:solidFill>
              </a:ln>
              <a:solidFill>
                <a:srgbClr val="2B4277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 panose="020E0502030303020204" pitchFamily="34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375806" y="7178235"/>
            <a:ext cx="29523600" cy="47005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r>
              <a:rPr lang="en-US" sz="5400" b="1" spc="50" dirty="0">
                <a:ln w="0"/>
                <a:solidFill>
                  <a:srgbClr val="2B427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ndara" panose="020E0502030303020204" pitchFamily="34" charset="0"/>
              </a:rPr>
              <a:t>	</a:t>
            </a:r>
            <a:r>
              <a:rPr lang="en-US" sz="5400" b="1" spc="50" dirty="0" smtClean="0">
                <a:ln w="0"/>
                <a:solidFill>
                  <a:srgbClr val="2B427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ndara" panose="020E0502030303020204" pitchFamily="34" charset="0"/>
              </a:rPr>
              <a:t>		</a:t>
            </a:r>
            <a:r>
              <a:rPr lang="en-US" sz="5400" dirty="0" smtClean="0">
                <a:ln w="0"/>
                <a:solidFill>
                  <a:srgbClr val="2B4277"/>
                </a:solidFill>
                <a:latin typeface="Candara" panose="020E0502030303020204" pitchFamily="34" charset="0"/>
              </a:rPr>
              <a:t>Introduction</a:t>
            </a:r>
          </a:p>
          <a:p>
            <a:pPr marL="720000" defTabSz="452438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Humans in their social environment rely on the information conspecifics provide. One important signal in social communication is eye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gaze</a:t>
            </a:r>
            <a:r>
              <a:rPr lang="en-US" sz="28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1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72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Specifically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, if an individual looks into a certain direction, this information is often read spontaneously by an observer and redirects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his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or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her own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attention towards the referred object or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location</a:t>
            </a:r>
            <a:r>
              <a:rPr lang="en-US" sz="28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2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 Such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guidance of someone else’s attention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can be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called gaze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cueing.</a:t>
            </a:r>
          </a:p>
          <a:p>
            <a:pPr marL="720000" defTabSz="452438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20000" defTabSz="452438">
              <a:lnSpc>
                <a:spcPct val="150000"/>
              </a:lnSpc>
            </a:pPr>
            <a:endParaRPr lang="en-US" sz="36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2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current study sought to replicate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and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extend Zwickel &amp;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Võ’s findings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of attentional guidance by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mere presences of a person in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complex everyday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scenes</a:t>
            </a:r>
            <a:r>
              <a:rPr lang="en-US" sz="2800" baseline="30000" dirty="0">
                <a:solidFill>
                  <a:schemeClr val="tx1"/>
                </a:solidFill>
                <a:latin typeface="Candara" panose="020E0502030303020204" pitchFamily="34" charset="0"/>
              </a:rPr>
              <a:t>3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  <a:r>
              <a:rPr lang="en-US" sz="28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en-US" sz="28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720000" defTabSz="452438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Additionally we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investigated how robust different prioritization measures are against top-down modulation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 By introducing a memory test an explicit </a:t>
            </a:r>
            <a:r>
              <a:rPr lang="en-US" sz="2800" dirty="0">
                <a:solidFill>
                  <a:schemeClr val="tx1"/>
                </a:solidFill>
                <a:latin typeface="Candara" panose="020E0502030303020204" pitchFamily="34" charset="0"/>
              </a:rPr>
              <a:t>and systematic encoding of the scene </a:t>
            </a:r>
            <a:r>
              <a:rPr lang="en-US" sz="2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was induced, which potentially interferes with gaze cueing effects.</a:t>
            </a:r>
            <a:endParaRPr lang="en-US" sz="2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1440000" indent="-540000" defTabSz="452438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95375" y="1942109"/>
            <a:ext cx="19442113" cy="358822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sz="9600" dirty="0">
                <a:solidFill>
                  <a:srgbClr val="2B4277"/>
                </a:solidFill>
                <a:latin typeface="Candara" panose="020E0502030303020204" pitchFamily="34" charset="0"/>
              </a:rPr>
              <a:t>Gaze cueing in naturalistic scenes under top-down </a:t>
            </a:r>
            <a:r>
              <a:rPr lang="en-US" sz="96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modulation</a:t>
            </a:r>
          </a:p>
          <a:p>
            <a:pPr algn="ctr"/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A </a:t>
            </a:r>
            <a:r>
              <a:rPr lang="en-US" sz="5400" dirty="0">
                <a:solidFill>
                  <a:srgbClr val="2B4277"/>
                </a:solidFill>
                <a:latin typeface="Candara" panose="020E0502030303020204" pitchFamily="34" charset="0"/>
              </a:rPr>
              <a:t>conceptual </a:t>
            </a:r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replication</a:t>
            </a:r>
          </a:p>
        </p:txBody>
      </p:sp>
      <p:sp>
        <p:nvSpPr>
          <p:cNvPr id="90" name="Rechteck 89"/>
          <p:cNvSpPr/>
          <p:nvPr/>
        </p:nvSpPr>
        <p:spPr>
          <a:xfrm>
            <a:off x="20537488" y="4143068"/>
            <a:ext cx="86034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Jonas D. Großekathöfer,</a:t>
            </a:r>
          </a:p>
          <a:p>
            <a:pPr algn="ctr"/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Kristina Suchotzki &amp;</a:t>
            </a:r>
          </a:p>
          <a:p>
            <a:pPr algn="ctr"/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Matthias Gamer</a:t>
            </a:r>
            <a:endParaRPr lang="en-US" sz="5400" dirty="0">
              <a:solidFill>
                <a:srgbClr val="2B4277"/>
              </a:solidFill>
              <a:latin typeface="Candara" panose="020E0502030303020204" pitchFamily="34" charset="0"/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389" y="895687"/>
            <a:ext cx="6521692" cy="2863513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385331" y="24646619"/>
            <a:ext cx="29504550" cy="8576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b="1" spc="50" dirty="0" smtClean="0">
                <a:ln w="0"/>
                <a:solidFill>
                  <a:srgbClr val="2B4277"/>
                </a:solidFill>
                <a:latin typeface="Candara" panose="020E0502030303020204" pitchFamily="34" charset="0"/>
              </a:rPr>
              <a:t>			</a:t>
            </a:r>
            <a:r>
              <a:rPr lang="en-US" sz="5400" dirty="0" smtClean="0">
                <a:ln w="0"/>
                <a:solidFill>
                  <a:srgbClr val="2B4277"/>
                </a:solidFill>
                <a:latin typeface="Candara" panose="020E0502030303020204" pitchFamily="34" charset="0"/>
              </a:rPr>
              <a:t>Results</a:t>
            </a:r>
            <a:endParaRPr lang="en-US" sz="5400" b="1" spc="50" dirty="0">
              <a:ln w="0">
                <a:solidFill>
                  <a:srgbClr val="2B4277"/>
                </a:solidFill>
              </a:ln>
              <a:solidFill>
                <a:srgbClr val="2B4277"/>
              </a:solidFill>
              <a:latin typeface="Candara" panose="020E0502030303020204" pitchFamily="34" charset="0"/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21815467" y="40950747"/>
            <a:ext cx="7307263" cy="13339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B4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60000" indent="-457200"/>
            <a:r>
              <a:rPr lang="en-US" sz="32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Contact:</a:t>
            </a:r>
            <a:endParaRPr lang="en-US" sz="3200" b="1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Mail: jonas.grossekathoefer@uni-wuerzburg.de</a:t>
            </a:r>
          </a:p>
          <a:p>
            <a:pPr marL="360000" indent="-457200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Twitter: @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JonasGrszkthfr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068" y="40987698"/>
            <a:ext cx="1260000" cy="1260000"/>
          </a:xfrm>
          <a:prstGeom prst="rect">
            <a:avLst/>
          </a:prstGeom>
        </p:spPr>
      </p:pic>
      <p:sp>
        <p:nvSpPr>
          <p:cNvPr id="27" name="Abgerundetes Rechteck 26"/>
          <p:cNvSpPr/>
          <p:nvPr/>
        </p:nvSpPr>
        <p:spPr>
          <a:xfrm>
            <a:off x="1107988" y="40950747"/>
            <a:ext cx="14030412" cy="13339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B4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360000" indent="-457200"/>
            <a:r>
              <a:rPr lang="en-US" dirty="0" smtClean="0">
                <a:solidFill>
                  <a:srgbClr val="2B4277"/>
                </a:solidFill>
                <a:latin typeface="Candara" panose="020E0502030303020204" pitchFamily="34" charset="0"/>
              </a:rPr>
              <a:t>References:</a:t>
            </a:r>
            <a:endParaRPr lang="en-US" sz="2000" b="1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/>
            <a:r>
              <a:rPr lang="en-US" sz="16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1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Emery, N. J. (2000). The eyes have it: the neuroethology, function and evolution of social gaze. </a:t>
            </a:r>
            <a:r>
              <a:rPr lang="en-US" sz="16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Neurosci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Biobehav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Rev, 24(6).</a:t>
            </a:r>
          </a:p>
          <a:p>
            <a:pPr marL="360000" indent="-457200"/>
            <a:r>
              <a:rPr lang="en-US" sz="1600" baseline="30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Frischen, A., Bayliss, A. P., &amp; Tipper, S. P. (2007). Gaze cueing of attention: visual attention, social cognition, and individual  differences. </a:t>
            </a:r>
            <a:r>
              <a:rPr lang="en-US" sz="1600" dirty="0" err="1">
                <a:solidFill>
                  <a:schemeClr val="tx1"/>
                </a:solidFill>
                <a:latin typeface="Candara" panose="020E0502030303020204" pitchFamily="34" charset="0"/>
              </a:rPr>
              <a:t>Psychol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 bull, 133(4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/>
            <a:r>
              <a:rPr lang="en-US" sz="1600" baseline="30000" dirty="0">
                <a:solidFill>
                  <a:schemeClr val="tx1"/>
                </a:solidFill>
                <a:latin typeface="Candara" panose="020E0502030303020204" pitchFamily="34" charset="0"/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 Zwickel, J., &amp; Võ, M. L. H. (2010). How the presence of persons biases eye movements. </a:t>
            </a:r>
            <a:r>
              <a:rPr lang="en-US" sz="16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Psychol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Bull Rev, 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17(2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/>
            <a:r>
              <a:rPr lang="en-US" sz="1600" baseline="30000" dirty="0">
                <a:solidFill>
                  <a:schemeClr val="tx1"/>
                </a:solidFill>
                <a:latin typeface="Candara" panose="020E0502030303020204" pitchFamily="34" charset="0"/>
              </a:rPr>
              <a:t>4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 Ristic, J., &amp; Kingstone, A. (2005). Taking control of reflexive social attention. </a:t>
            </a:r>
            <a:r>
              <a:rPr lang="en-US" sz="1600" dirty="0" err="1">
                <a:solidFill>
                  <a:schemeClr val="tx1"/>
                </a:solidFill>
                <a:latin typeface="Candara" panose="020E0502030303020204" pitchFamily="34" charset="0"/>
              </a:rPr>
              <a:t>Cogn</a:t>
            </a:r>
            <a:r>
              <a:rPr lang="en-US" sz="1600" dirty="0">
                <a:solidFill>
                  <a:schemeClr val="tx1"/>
                </a:solidFill>
                <a:latin typeface="Candara" panose="020E0502030303020204" pitchFamily="34" charset="0"/>
              </a:rPr>
              <a:t>, 94(3</a:t>
            </a:r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).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98" y="11343318"/>
            <a:ext cx="21422396" cy="26945194"/>
          </a:xfrm>
          <a:prstGeom prst="rect">
            <a:avLst/>
          </a:prstGeom>
        </p:spPr>
      </p:pic>
      <p:sp>
        <p:nvSpPr>
          <p:cNvPr id="117" name="Abgerundetes Rechteck 116"/>
          <p:cNvSpPr/>
          <p:nvPr/>
        </p:nvSpPr>
        <p:spPr>
          <a:xfrm>
            <a:off x="20519235" y="12322372"/>
            <a:ext cx="8603495" cy="76105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B4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60000" indent="-457200" algn="ctr">
              <a:lnSpc>
                <a:spcPct val="150000"/>
              </a:lnSpc>
            </a:pPr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Hypotheses</a:t>
            </a:r>
            <a:endParaRPr lang="en-US" sz="2800" dirty="0" smtClean="0">
              <a:solidFill>
                <a:srgbClr val="2B4277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H1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Prioritization of gazed-at objects results in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smaller fixation latency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longer fixation duration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more saccades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leaving the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head towards the object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H2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Prioritization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of the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gazed-at object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 is weaker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	explicit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encoding group.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H3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Better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recall performance in the explicit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				encoding group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Better</a:t>
            </a:r>
            <a:r>
              <a:rPr lang="de-DE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recall</a:t>
            </a:r>
            <a:r>
              <a:rPr lang="de-DE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performance</a:t>
            </a:r>
            <a:r>
              <a:rPr lang="de-DE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for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gazed-at objects 				especially in the free viewing group</a:t>
            </a:r>
            <a:endParaRPr lang="de-DE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Abgerundetes Rechteck 1"/>
          <p:cNvSpPr/>
          <p:nvPr/>
        </p:nvSpPr>
        <p:spPr>
          <a:xfrm>
            <a:off x="1095375" y="17989170"/>
            <a:ext cx="8642350" cy="57717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B4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60000" indent="-457200" algn="ctr">
              <a:lnSpc>
                <a:spcPct val="150000"/>
              </a:lnSpc>
            </a:pPr>
            <a:r>
              <a:rPr lang="en-US" sz="5400" dirty="0" smtClean="0">
                <a:solidFill>
                  <a:srgbClr val="2B4277"/>
                </a:solidFill>
                <a:latin typeface="Candara" panose="020E0502030303020204" pitchFamily="34" charset="0"/>
              </a:rPr>
              <a:t>Methods</a:t>
            </a:r>
            <a:endParaRPr lang="en-US" sz="2800" b="1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Participants.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= 94, </a:t>
            </a:r>
            <a:r>
              <a:rPr lang="de-DE" sz="2400" dirty="0">
                <a:solidFill>
                  <a:schemeClr val="tx1"/>
                </a:solidFill>
                <a:latin typeface="Candara" panose="020E0502030303020204" pitchFamily="34" charset="0"/>
              </a:rPr>
              <a:t> 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65 female, </a:t>
            </a:r>
            <a:r>
              <a:rPr lang="en-US" sz="2400" i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M</a:t>
            </a:r>
            <a:r>
              <a:rPr lang="en-US" sz="2400" i="1" baseline="-25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age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=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24.73 years, </a:t>
            </a:r>
            <a:r>
              <a:rPr lang="en-US" sz="2400" i="1" dirty="0" err="1">
                <a:solidFill>
                  <a:schemeClr val="tx1"/>
                </a:solidFill>
                <a:latin typeface="Candara" panose="020E0502030303020204" pitchFamily="34" charset="0"/>
              </a:rPr>
              <a:t>SD</a:t>
            </a:r>
            <a:r>
              <a:rPr lang="en-US" sz="2400" i="1" baseline="-25000" dirty="0" err="1">
                <a:solidFill>
                  <a:schemeClr val="tx1"/>
                </a:solidFill>
                <a:latin typeface="Candara" panose="020E0502030303020204" pitchFamily="34" charset="0"/>
              </a:rPr>
              <a:t>age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 =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5.04 years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Design.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2 x 2 mixed free-viewing design,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between factor: group membership 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free viewing vs</a:t>
            </a: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. explicit 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encoding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within factor: object role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		gazed-at object vs. not gazed-at object</a:t>
            </a:r>
          </a:p>
        </p:txBody>
      </p:sp>
      <p:pic>
        <p:nvPicPr>
          <p:cNvPr id="100" name="Grafik 9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199" y="25833659"/>
            <a:ext cx="4320000" cy="4320000"/>
          </a:xfrm>
          <a:prstGeom prst="rect">
            <a:avLst/>
          </a:prstGeom>
          <a:ln>
            <a:solidFill>
              <a:srgbClr val="2B4277"/>
            </a:solidFill>
          </a:ln>
        </p:spPr>
      </p:pic>
      <p:sp>
        <p:nvSpPr>
          <p:cNvPr id="101" name="Rechteck 100"/>
          <p:cNvSpPr/>
          <p:nvPr/>
        </p:nvSpPr>
        <p:spPr>
          <a:xfrm>
            <a:off x="19760292" y="30153659"/>
            <a:ext cx="4325908" cy="1697068"/>
          </a:xfrm>
          <a:prstGeom prst="rect">
            <a:avLst/>
          </a:prstGeom>
          <a:solidFill>
            <a:srgbClr val="2B4277"/>
          </a:solidFill>
          <a:ln>
            <a:solidFill>
              <a:srgbClr val="2B4277"/>
            </a:solidFill>
          </a:ln>
        </p:spPr>
        <p:txBody>
          <a:bodyPr wrap="square">
            <a:spAutoFit/>
          </a:bodyPr>
          <a:lstStyle/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object role: </a:t>
            </a: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**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group: ***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Interaction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p = .12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103" name="Grafik 10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797" y="25833659"/>
            <a:ext cx="4320000" cy="4320000"/>
          </a:xfrm>
          <a:prstGeom prst="rect">
            <a:avLst/>
          </a:prstGeom>
          <a:ln>
            <a:solidFill>
              <a:srgbClr val="2B4277"/>
            </a:solidFill>
          </a:ln>
        </p:spPr>
      </p:pic>
      <p:sp>
        <p:nvSpPr>
          <p:cNvPr id="104" name="Rechteck 103"/>
          <p:cNvSpPr/>
          <p:nvPr/>
        </p:nvSpPr>
        <p:spPr>
          <a:xfrm>
            <a:off x="24808057" y="30155891"/>
            <a:ext cx="4332925" cy="1697068"/>
          </a:xfrm>
          <a:prstGeom prst="rect">
            <a:avLst/>
          </a:prstGeom>
          <a:solidFill>
            <a:srgbClr val="2B4277"/>
          </a:solidFill>
          <a:ln>
            <a:solidFill>
              <a:srgbClr val="2B4277"/>
            </a:solidFill>
          </a:ln>
        </p:spPr>
        <p:txBody>
          <a:bodyPr wrap="square">
            <a:spAutoFit/>
          </a:bodyPr>
          <a:lstStyle/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object role: </a:t>
            </a: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p = .52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group: ***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Interaction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p = .88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94" name="Grafik 9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" y="25833659"/>
            <a:ext cx="4320000" cy="4320000"/>
          </a:xfrm>
          <a:prstGeom prst="rect">
            <a:avLst/>
          </a:prstGeom>
          <a:ln>
            <a:solidFill>
              <a:srgbClr val="2B4277"/>
            </a:solidFill>
          </a:ln>
        </p:spPr>
      </p:pic>
      <p:sp>
        <p:nvSpPr>
          <p:cNvPr id="95" name="Rechteck 94"/>
          <p:cNvSpPr/>
          <p:nvPr/>
        </p:nvSpPr>
        <p:spPr>
          <a:xfrm>
            <a:off x="1093700" y="30146948"/>
            <a:ext cx="4339051" cy="1754326"/>
          </a:xfrm>
          <a:prstGeom prst="rect">
            <a:avLst/>
          </a:prstGeom>
          <a:solidFill>
            <a:srgbClr val="2B4277"/>
          </a:solidFill>
          <a:ln>
            <a:solidFill>
              <a:srgbClr val="2B4277"/>
            </a:solidFill>
          </a:ln>
        </p:spPr>
        <p:txBody>
          <a:bodyPr wrap="square">
            <a:spAutoFit/>
          </a:bodyPr>
          <a:lstStyle/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effect </a:t>
            </a: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for object </a:t>
            </a: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role: ***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effect for group: ***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ndara" panose="020E0502030303020204" pitchFamily="34" charset="0"/>
              </a:rPr>
              <a:t>Interaction</a:t>
            </a:r>
            <a:r>
              <a:rPr lang="en-US" sz="2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: p = .07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97" name="Grafik 96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7" y="25833659"/>
            <a:ext cx="4320000" cy="4320000"/>
          </a:xfrm>
          <a:prstGeom prst="rect">
            <a:avLst/>
          </a:prstGeom>
          <a:ln>
            <a:solidFill>
              <a:srgbClr val="2B4277"/>
            </a:solidFill>
          </a:ln>
        </p:spPr>
      </p:pic>
      <p:sp>
        <p:nvSpPr>
          <p:cNvPr id="98" name="Rechteck 97"/>
          <p:cNvSpPr/>
          <p:nvPr/>
        </p:nvSpPr>
        <p:spPr>
          <a:xfrm>
            <a:off x="6154836" y="30157855"/>
            <a:ext cx="4334514" cy="1754326"/>
          </a:xfrm>
          <a:prstGeom prst="rect">
            <a:avLst/>
          </a:prstGeom>
          <a:solidFill>
            <a:srgbClr val="2B4277"/>
          </a:solidFill>
          <a:ln>
            <a:solidFill>
              <a:srgbClr val="2B4277"/>
            </a:solidFill>
          </a:ln>
        </p:spPr>
        <p:txBody>
          <a:bodyPr wrap="square">
            <a:spAutoFit/>
          </a:bodyPr>
          <a:lstStyle/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object role: ***</a:t>
            </a: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effect for group: ***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60000" indent="-45720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Interaction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Candara" panose="020E0502030303020204" pitchFamily="34" charset="0"/>
              </a:rPr>
              <a:t>p = .24</a:t>
            </a:r>
            <a:endParaRPr lang="en-US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75806" y="161881"/>
            <a:ext cx="29523600" cy="42480000"/>
          </a:xfrm>
          <a:prstGeom prst="rect">
            <a:avLst/>
          </a:prstGeom>
          <a:noFill/>
          <a:ln w="38100">
            <a:solidFill>
              <a:srgbClr val="2B4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2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</Words>
  <Application>Microsoft Office PowerPoint</Application>
  <PresentationFormat>Benutzerdefiniert</PresentationFormat>
  <Paragraphs>72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Candara</vt:lpstr>
      <vt:lpstr>Office</vt:lpstr>
      <vt:lpstr>PowerPoint-Präsentation</vt:lpstr>
      <vt:lpstr>PowerPoint-Präsentation</vt:lpstr>
    </vt:vector>
  </TitlesOfParts>
  <Company>Universitaet Wuerzburg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Großekathöfer</dc:creator>
  <cp:lastModifiedBy>Jonas Großekathöfer</cp:lastModifiedBy>
  <cp:revision>174</cp:revision>
  <cp:lastPrinted>2018-02-08T10:25:29Z</cp:lastPrinted>
  <dcterms:created xsi:type="dcterms:W3CDTF">2018-02-01T13:29:14Z</dcterms:created>
  <dcterms:modified xsi:type="dcterms:W3CDTF">2018-02-08T14:23:29Z</dcterms:modified>
</cp:coreProperties>
</file>